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87" r:id="rId2"/>
    <p:sldId id="289" r:id="rId3"/>
    <p:sldId id="29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956" autoAdjust="0"/>
  </p:normalViewPr>
  <p:slideViewPr>
    <p:cSldViewPr>
      <p:cViewPr varScale="1">
        <p:scale>
          <a:sx n="71" d="100"/>
          <a:sy n="71" d="100"/>
        </p:scale>
        <p:origin x="-41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17FC1-B21A-479C-9B5F-AF7B4B51C76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090C-3EBB-4AEC-82FA-513F6917D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738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90C-3EBB-4AEC-82FA-513F6917DC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422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90C-3EBB-4AEC-82FA-513F6917DC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422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6FE6BA-89C5-4281-ACC1-6004F1F79DB5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4968"/>
          </a:xfrm>
        </p:spPr>
        <p:txBody>
          <a:bodyPr>
            <a:normAutofit/>
          </a:bodyPr>
          <a:lstStyle/>
          <a:p>
            <a:r>
              <a:rPr lang="en-US" dirty="0" err="1" smtClean="0"/>
              <a:t>Äga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nät</a:t>
            </a:r>
            <a:r>
              <a:rPr lang="en-US" dirty="0" smtClean="0"/>
              <a:t> - Ted Flink/Q-com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284984"/>
            <a:ext cx="8229600" cy="367240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 err="1" smtClean="0"/>
              <a:t>Övrigt</a:t>
            </a:r>
            <a:r>
              <a:rPr lang="en-US" sz="1700" dirty="0" smtClean="0"/>
              <a:t>: </a:t>
            </a:r>
            <a:r>
              <a:rPr lang="en-US" sz="1700" dirty="0" err="1"/>
              <a:t>Kanalpaket</a:t>
            </a:r>
            <a:r>
              <a:rPr lang="en-US" sz="1700" dirty="0"/>
              <a:t> </a:t>
            </a:r>
            <a:r>
              <a:rPr lang="en-US" sz="1700" dirty="0" err="1"/>
              <a:t>liknande</a:t>
            </a:r>
            <a:r>
              <a:rPr lang="en-US" sz="1700" dirty="0"/>
              <a:t> </a:t>
            </a:r>
            <a:r>
              <a:rPr lang="en-US" sz="1700" dirty="0" err="1"/>
              <a:t>Telia</a:t>
            </a:r>
            <a:r>
              <a:rPr lang="en-US" sz="1700" dirty="0"/>
              <a:t>, </a:t>
            </a:r>
            <a:r>
              <a:rPr lang="en-US" sz="1700" dirty="0" err="1"/>
              <a:t>ingen</a:t>
            </a:r>
            <a:r>
              <a:rPr lang="en-US" sz="1700" dirty="0"/>
              <a:t> </a:t>
            </a:r>
            <a:r>
              <a:rPr lang="en-US" sz="1700" dirty="0" err="1"/>
              <a:t>kostnad</a:t>
            </a:r>
            <a:r>
              <a:rPr lang="en-US" sz="1700" dirty="0"/>
              <a:t> </a:t>
            </a:r>
            <a:r>
              <a:rPr lang="en-US" sz="1700" dirty="0" err="1"/>
              <a:t>för</a:t>
            </a:r>
            <a:r>
              <a:rPr lang="en-US" sz="1700" dirty="0"/>
              <a:t> “</a:t>
            </a:r>
            <a:r>
              <a:rPr lang="en-US" sz="1700" dirty="0" err="1"/>
              <a:t>tvilling</a:t>
            </a:r>
            <a:r>
              <a:rPr lang="en-US" sz="1700" dirty="0"/>
              <a:t>” </a:t>
            </a:r>
            <a:r>
              <a:rPr lang="en-US" sz="1700" dirty="0" err="1" smtClean="0"/>
              <a:t>abbonemang</a:t>
            </a:r>
            <a:r>
              <a:rPr lang="en-US" sz="1700" dirty="0" smtClean="0"/>
              <a:t> vid </a:t>
            </a:r>
            <a:r>
              <a:rPr lang="en-US" sz="1700" dirty="0" err="1"/>
              <a:t>kollektivt</a:t>
            </a:r>
            <a:r>
              <a:rPr lang="en-US" sz="1700" dirty="0"/>
              <a:t> </a:t>
            </a:r>
            <a:r>
              <a:rPr lang="en-US" sz="1700" dirty="0" err="1"/>
              <a:t>avtal</a:t>
            </a:r>
            <a:endParaRPr lang="en-US" sz="1700" dirty="0"/>
          </a:p>
          <a:p>
            <a:pPr marL="0" indent="0">
              <a:buNone/>
            </a:pPr>
            <a:endParaRPr lang="en-US" sz="1700" dirty="0" smtClean="0"/>
          </a:p>
          <a:p>
            <a:pPr>
              <a:buFont typeface="Constantia" pitchFamily="18" charset="0"/>
              <a:buChar char="+"/>
            </a:pPr>
            <a:r>
              <a:rPr lang="en-US" sz="1700" dirty="0" err="1" smtClean="0"/>
              <a:t>Kan</a:t>
            </a:r>
            <a:r>
              <a:rPr lang="en-US" sz="1700" dirty="0" smtClean="0"/>
              <a:t> </a:t>
            </a:r>
            <a:r>
              <a:rPr lang="en-US" sz="1700" dirty="0" err="1" smtClean="0"/>
              <a:t>konkurrensutsätta</a:t>
            </a:r>
            <a:r>
              <a:rPr lang="en-US" sz="1700" dirty="0" smtClean="0"/>
              <a:t>  </a:t>
            </a:r>
            <a:r>
              <a:rPr lang="en-US" sz="1700" dirty="0"/>
              <a:t>KO </a:t>
            </a:r>
            <a:r>
              <a:rPr lang="en-US" sz="1700" dirty="0" err="1"/>
              <a:t>delen</a:t>
            </a:r>
            <a:r>
              <a:rPr lang="en-US" sz="1700" dirty="0"/>
              <a:t> </a:t>
            </a:r>
            <a:r>
              <a:rPr lang="en-US" sz="1700" dirty="0" err="1"/>
              <a:t>efter</a:t>
            </a:r>
            <a:r>
              <a:rPr lang="en-US" sz="1700" dirty="0"/>
              <a:t> </a:t>
            </a:r>
            <a:r>
              <a:rPr lang="en-US" sz="1700" dirty="0" err="1" smtClean="0"/>
              <a:t>avtalsstiden</a:t>
            </a:r>
            <a:r>
              <a:rPr lang="en-US" sz="1700" dirty="0" smtClean="0"/>
              <a:t> med </a:t>
            </a:r>
            <a:r>
              <a:rPr lang="en-US" sz="1700" dirty="0" err="1" smtClean="0"/>
              <a:t>vald</a:t>
            </a:r>
            <a:r>
              <a:rPr lang="en-US" sz="1700" dirty="0" smtClean="0"/>
              <a:t> KO</a:t>
            </a:r>
          </a:p>
          <a:p>
            <a:pPr>
              <a:buFont typeface="Constantia" pitchFamily="18" charset="0"/>
              <a:buChar char="+"/>
            </a:pPr>
            <a:r>
              <a:rPr lang="en-US" sz="1700" dirty="0" err="1" smtClean="0"/>
              <a:t>Flexibilitet</a:t>
            </a:r>
            <a:r>
              <a:rPr lang="en-US" sz="1700" dirty="0" smtClean="0"/>
              <a:t> - </a:t>
            </a:r>
            <a:r>
              <a:rPr lang="en-US" sz="1700" dirty="0" err="1" smtClean="0"/>
              <a:t>Kan</a:t>
            </a:r>
            <a:r>
              <a:rPr lang="en-US" sz="1700" dirty="0" smtClean="0"/>
              <a:t> </a:t>
            </a:r>
            <a:r>
              <a:rPr lang="en-US" sz="1700" dirty="0" err="1" smtClean="0"/>
              <a:t>välja</a:t>
            </a:r>
            <a:r>
              <a:rPr lang="en-US" sz="1700" dirty="0" smtClean="0"/>
              <a:t> </a:t>
            </a:r>
            <a:r>
              <a:rPr lang="en-US" sz="1700" dirty="0" err="1" smtClean="0"/>
              <a:t>att</a:t>
            </a:r>
            <a:r>
              <a:rPr lang="en-US" sz="1700" dirty="0" smtClean="0"/>
              <a:t> </a:t>
            </a:r>
            <a:r>
              <a:rPr lang="en-US" sz="1700" dirty="0" err="1" smtClean="0"/>
              <a:t>bara</a:t>
            </a:r>
            <a:r>
              <a:rPr lang="en-US" sz="1700" dirty="0" smtClean="0"/>
              <a:t> </a:t>
            </a:r>
            <a:r>
              <a:rPr lang="en-US" sz="1700" dirty="0" err="1" smtClean="0"/>
              <a:t>ansluta</a:t>
            </a:r>
            <a:r>
              <a:rPr lang="en-US" sz="1700" dirty="0" smtClean="0"/>
              <a:t> </a:t>
            </a:r>
            <a:r>
              <a:rPr lang="en-US" sz="1700" dirty="0" err="1" smtClean="0"/>
              <a:t>fibern</a:t>
            </a:r>
            <a:r>
              <a:rPr lang="en-US" sz="1700" dirty="0" smtClean="0"/>
              <a:t> </a:t>
            </a:r>
            <a:r>
              <a:rPr lang="en-US" sz="1700" dirty="0" err="1" smtClean="0"/>
              <a:t>eller</a:t>
            </a:r>
            <a:r>
              <a:rPr lang="en-US" sz="1700" dirty="0" smtClean="0"/>
              <a:t> </a:t>
            </a:r>
            <a:r>
              <a:rPr lang="en-US" sz="1700" dirty="0" err="1" smtClean="0"/>
              <a:t>olika</a:t>
            </a:r>
            <a:r>
              <a:rPr lang="en-US" sz="1700" dirty="0" smtClean="0"/>
              <a:t> </a:t>
            </a:r>
            <a:r>
              <a:rPr lang="en-US" sz="1700" dirty="0" err="1" smtClean="0"/>
              <a:t>paket</a:t>
            </a:r>
            <a:r>
              <a:rPr lang="en-US" sz="1700" dirty="0" smtClean="0"/>
              <a:t> med </a:t>
            </a:r>
            <a:r>
              <a:rPr lang="en-US" sz="1700" dirty="0" err="1" smtClean="0"/>
              <a:t>vald</a:t>
            </a:r>
            <a:r>
              <a:rPr lang="en-US" sz="1700" dirty="0" smtClean="0"/>
              <a:t> KO</a:t>
            </a:r>
          </a:p>
          <a:p>
            <a:pPr>
              <a:buFont typeface="Constantia" pitchFamily="18" charset="0"/>
              <a:buChar char="+"/>
            </a:pPr>
            <a:r>
              <a:rPr lang="en-US" sz="1600" dirty="0" err="1"/>
              <a:t>Kan</a:t>
            </a:r>
            <a:r>
              <a:rPr lang="en-US" sz="1600" dirty="0"/>
              <a:t> </a:t>
            </a:r>
            <a:r>
              <a:rPr lang="en-US" sz="1600" dirty="0" err="1"/>
              <a:t>välja</a:t>
            </a:r>
            <a:r>
              <a:rPr lang="en-US" sz="1600" dirty="0"/>
              <a:t> </a:t>
            </a:r>
            <a:r>
              <a:rPr lang="en-US" sz="1600" dirty="0" err="1"/>
              <a:t>att</a:t>
            </a:r>
            <a:r>
              <a:rPr lang="en-US" sz="1600" dirty="0"/>
              <a:t> </a:t>
            </a:r>
            <a:r>
              <a:rPr lang="en-US" sz="1600" dirty="0" err="1"/>
              <a:t>bara</a:t>
            </a:r>
            <a:r>
              <a:rPr lang="en-US" sz="1600" dirty="0"/>
              <a:t> </a:t>
            </a:r>
            <a:r>
              <a:rPr lang="en-US" sz="1600" dirty="0" err="1"/>
              <a:t>ansluta</a:t>
            </a:r>
            <a:r>
              <a:rPr lang="en-US" sz="1600" dirty="0"/>
              <a:t> </a:t>
            </a:r>
            <a:r>
              <a:rPr lang="en-US" sz="1600" dirty="0" err="1" smtClean="0"/>
              <a:t>fibern</a:t>
            </a:r>
            <a:endParaRPr lang="en-US" sz="1700" dirty="0" smtClean="0"/>
          </a:p>
          <a:p>
            <a:pPr>
              <a:buFont typeface="Constantia" pitchFamily="18" charset="0"/>
              <a:buChar char="+"/>
            </a:pPr>
            <a:endParaRPr lang="en-US" sz="1700" dirty="0" smtClean="0"/>
          </a:p>
          <a:p>
            <a:pPr>
              <a:buFontTx/>
              <a:buChar char="-"/>
            </a:pPr>
            <a:r>
              <a:rPr lang="en-US" sz="1700" dirty="0" err="1"/>
              <a:t>H</a:t>
            </a:r>
            <a:r>
              <a:rPr lang="en-US" sz="1700" dirty="0" err="1" smtClean="0"/>
              <a:t>ög</a:t>
            </a:r>
            <a:r>
              <a:rPr lang="en-US" sz="1700" dirty="0" smtClean="0"/>
              <a:t> </a:t>
            </a:r>
            <a:r>
              <a:rPr lang="en-US" sz="1700" dirty="0" err="1" smtClean="0"/>
              <a:t>anslutningsavgift</a:t>
            </a:r>
            <a:endParaRPr lang="en-US" sz="1700" dirty="0" smtClean="0"/>
          </a:p>
          <a:p>
            <a:pPr>
              <a:buFontTx/>
              <a:buChar char="-"/>
            </a:pPr>
            <a:r>
              <a:rPr lang="en-US" sz="1700" dirty="0" smtClean="0"/>
              <a:t>70 - 100% </a:t>
            </a:r>
            <a:r>
              <a:rPr lang="en-US" sz="1700" dirty="0" err="1" smtClean="0"/>
              <a:t>anslutning</a:t>
            </a:r>
            <a:r>
              <a:rPr lang="en-US" sz="1700" dirty="0" smtClean="0"/>
              <a:t> </a:t>
            </a:r>
            <a:r>
              <a:rPr lang="en-US" sz="1700" dirty="0" err="1" smtClean="0"/>
              <a:t>för</a:t>
            </a:r>
            <a:r>
              <a:rPr lang="en-US" sz="1700" dirty="0" smtClean="0"/>
              <a:t> </a:t>
            </a:r>
            <a:r>
              <a:rPr lang="en-US" sz="1700" dirty="0" err="1" smtClean="0"/>
              <a:t>att</a:t>
            </a:r>
            <a:r>
              <a:rPr lang="en-US" sz="1700" dirty="0" smtClean="0"/>
              <a:t> </a:t>
            </a:r>
            <a:r>
              <a:rPr lang="en-US" sz="1700" dirty="0" err="1" smtClean="0"/>
              <a:t>ovanstående</a:t>
            </a:r>
            <a:r>
              <a:rPr lang="en-US" sz="1700" dirty="0" smtClean="0"/>
              <a:t> </a:t>
            </a:r>
            <a:r>
              <a:rPr lang="en-US" sz="1700" dirty="0" err="1" smtClean="0"/>
              <a:t>anslutningsavgift</a:t>
            </a:r>
            <a:r>
              <a:rPr lang="en-US" sz="1700" dirty="0" smtClean="0"/>
              <a:t> </a:t>
            </a:r>
            <a:r>
              <a:rPr lang="en-US" sz="1700" dirty="0" err="1" smtClean="0"/>
              <a:t>skall</a:t>
            </a:r>
            <a:r>
              <a:rPr lang="en-US" sz="1700" dirty="0" smtClean="0"/>
              <a:t> </a:t>
            </a:r>
            <a:r>
              <a:rPr lang="en-US" sz="1700" dirty="0" err="1" smtClean="0"/>
              <a:t>gälla</a:t>
            </a:r>
            <a:endParaRPr lang="en-US" sz="1700" dirty="0"/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1700" i="1" dirty="0" smtClean="0"/>
              <a:t>*    </a:t>
            </a:r>
            <a:r>
              <a:rPr lang="en-US" sz="1700" i="1" dirty="0" err="1" smtClean="0"/>
              <a:t>Ej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momspliktig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medlemsinsats</a:t>
            </a:r>
            <a:endParaRPr lang="en-US" sz="1700" i="1" dirty="0" smtClean="0"/>
          </a:p>
          <a:p>
            <a:pPr marL="0" indent="0">
              <a:buNone/>
            </a:pPr>
            <a:r>
              <a:rPr lang="en-US" sz="1700" i="1" dirty="0" smtClean="0"/>
              <a:t>**  </a:t>
            </a:r>
            <a:r>
              <a:rPr lang="en-US" sz="1700" i="1" dirty="0" err="1" smtClean="0"/>
              <a:t>Exempel</a:t>
            </a:r>
            <a:r>
              <a:rPr lang="en-US" sz="1700" i="1" dirty="0" smtClean="0"/>
              <a:t> med </a:t>
            </a:r>
            <a:r>
              <a:rPr lang="en-US" sz="1700" i="1" dirty="0" err="1" smtClean="0"/>
              <a:t>Quadracom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som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KO:Kollektivt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avtal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för</a:t>
            </a:r>
            <a:r>
              <a:rPr lang="en-US" sz="1700" i="1" dirty="0" smtClean="0"/>
              <a:t> “</a:t>
            </a:r>
            <a:r>
              <a:rPr lang="en-US" sz="1700" i="1" dirty="0" err="1" smtClean="0"/>
              <a:t>tripple</a:t>
            </a:r>
            <a:r>
              <a:rPr lang="en-US" sz="1700" i="1" dirty="0" smtClean="0"/>
              <a:t>” </a:t>
            </a:r>
            <a:r>
              <a:rPr lang="en-US" sz="1700" i="1" dirty="0" err="1" smtClean="0"/>
              <a:t>möjligt</a:t>
            </a:r>
            <a:r>
              <a:rPr lang="en-US" sz="1700" i="1" dirty="0" smtClean="0"/>
              <a:t> = 269 </a:t>
            </a:r>
            <a:r>
              <a:rPr lang="en-US" sz="1700" i="1" dirty="0" err="1" smtClean="0"/>
              <a:t>kr</a:t>
            </a:r>
            <a:r>
              <a:rPr lang="en-US" sz="1700" i="1" dirty="0" smtClean="0"/>
              <a:t>/</a:t>
            </a:r>
            <a:r>
              <a:rPr lang="en-US" sz="1700" i="1" dirty="0" err="1" smtClean="0"/>
              <a:t>månad</a:t>
            </a:r>
            <a:r>
              <a:rPr lang="en-US" sz="1700" i="1" dirty="0"/>
              <a:t> </a:t>
            </a:r>
            <a:r>
              <a:rPr lang="en-US" sz="1700" i="1" dirty="0" smtClean="0"/>
              <a:t> (</a:t>
            </a:r>
            <a:r>
              <a:rPr lang="en-US" sz="1700" i="1" dirty="0"/>
              <a:t>UF </a:t>
            </a:r>
            <a:r>
              <a:rPr lang="en-US" sz="1700" i="1" dirty="0" err="1"/>
              <a:t>avtalspart</a:t>
            </a:r>
            <a:r>
              <a:rPr lang="en-US" sz="1700" i="1" dirty="0" smtClean="0"/>
              <a:t>)</a:t>
            </a:r>
            <a:endParaRPr lang="en-US" sz="1700" i="1" dirty="0"/>
          </a:p>
          <a:p>
            <a:pPr marL="0" indent="0">
              <a:buNone/>
            </a:pPr>
            <a:r>
              <a:rPr lang="en-US" sz="1700" i="1" dirty="0" smtClean="0"/>
              <a:t>*** </a:t>
            </a:r>
            <a:r>
              <a:rPr lang="en-US" sz="1700" i="1" dirty="0" err="1" smtClean="0"/>
              <a:t>Driftskostnad</a:t>
            </a:r>
            <a:r>
              <a:rPr lang="en-US" sz="1700" i="1" dirty="0" smtClean="0"/>
              <a:t>/</a:t>
            </a:r>
            <a:r>
              <a:rPr lang="en-US" sz="1700" i="1" dirty="0" err="1" smtClean="0"/>
              <a:t>underhållskostnad</a:t>
            </a:r>
            <a:endParaRPr lang="en-US" sz="1700" i="1" dirty="0" smtClean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32988054"/>
              </p:ext>
            </p:extLst>
          </p:nvPr>
        </p:nvGraphicFramePr>
        <p:xfrm>
          <a:off x="467544" y="1196752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1501824"/>
                <a:gridCol w="1306488"/>
                <a:gridCol w="1501824"/>
                <a:gridCol w="1584176"/>
                <a:gridCol w="1316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UF </a:t>
                      </a:r>
                      <a:r>
                        <a:rPr lang="en-US" dirty="0" err="1" smtClean="0"/>
                        <a:t>äger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fibern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Medlems</a:t>
                      </a:r>
                      <a:r>
                        <a:rPr lang="en-US" dirty="0" smtClean="0"/>
                        <a:t>-</a:t>
                      </a:r>
                    </a:p>
                    <a:p>
                      <a:pPr algn="ctr"/>
                      <a:r>
                        <a:rPr lang="en-US" dirty="0" err="1" smtClean="0"/>
                        <a:t>insats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Månads-kostnad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Bandbredd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Anslutnings</a:t>
                      </a:r>
                      <a:r>
                        <a:rPr lang="en-US" dirty="0" smtClean="0"/>
                        <a:t>-grad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Avtalstid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22.000*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0-299** </a:t>
                      </a:r>
                      <a:r>
                        <a:rPr lang="en-US" dirty="0" err="1" smtClean="0"/>
                        <a:t>kr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+~10***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100/100Mbit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Minst</a:t>
                      </a:r>
                      <a:r>
                        <a:rPr lang="en-US" dirty="0" smtClean="0"/>
                        <a:t> 70%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år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18.600*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0-299** </a:t>
                      </a:r>
                      <a:r>
                        <a:rPr lang="en-US" dirty="0" err="1" smtClean="0"/>
                        <a:t>kr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+~10***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100/100 Mbit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år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1147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4968"/>
          </a:xfrm>
        </p:spPr>
        <p:txBody>
          <a:bodyPr>
            <a:normAutofit/>
          </a:bodyPr>
          <a:lstStyle/>
          <a:p>
            <a:r>
              <a:rPr lang="en-US" dirty="0" err="1" smtClean="0"/>
              <a:t>Telia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kollektiv</a:t>
            </a:r>
            <a:r>
              <a:rPr lang="en-US" dirty="0" smtClean="0"/>
              <a:t> </a:t>
            </a:r>
            <a:r>
              <a:rPr lang="en-US" dirty="0" err="1" smtClean="0"/>
              <a:t>anslutning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43039904"/>
              </p:ext>
            </p:extLst>
          </p:nvPr>
        </p:nvGraphicFramePr>
        <p:xfrm>
          <a:off x="467544" y="1196752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1656184"/>
                <a:gridCol w="1152128"/>
                <a:gridCol w="1501824"/>
                <a:gridCol w="1584176"/>
                <a:gridCol w="1316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UF </a:t>
                      </a:r>
                      <a:r>
                        <a:rPr lang="en-US" dirty="0" err="1" smtClean="0"/>
                        <a:t>äger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fibern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Installations-</a:t>
                      </a:r>
                      <a:r>
                        <a:rPr lang="en-US" dirty="0" err="1" smtClean="0"/>
                        <a:t>avgift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Månads-kostnad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Bandbredd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Anslutnings</a:t>
                      </a:r>
                      <a:r>
                        <a:rPr lang="en-US" dirty="0" smtClean="0"/>
                        <a:t>-grad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Avtalstid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12 500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379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100/100Mbit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50-80 %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år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10 850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379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100/100 Mbit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&gt;80</a:t>
                      </a:r>
                      <a:r>
                        <a:rPr lang="en-US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år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780928"/>
            <a:ext cx="8229600" cy="2895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Övrigt</a:t>
            </a:r>
            <a:r>
              <a:rPr lang="en-US" sz="1800" dirty="0" smtClean="0"/>
              <a:t>: </a:t>
            </a:r>
            <a:r>
              <a:rPr lang="en-US" sz="1800" dirty="0" err="1" smtClean="0"/>
              <a:t>Kollektivt</a:t>
            </a:r>
            <a:r>
              <a:rPr lang="en-US" sz="1800" dirty="0" smtClean="0"/>
              <a:t> </a:t>
            </a:r>
            <a:r>
              <a:rPr lang="en-US" sz="1800" dirty="0" err="1" smtClean="0"/>
              <a:t>avtal</a:t>
            </a:r>
            <a:r>
              <a:rPr lang="en-US" sz="1800" dirty="0" smtClean="0"/>
              <a:t> (UF </a:t>
            </a:r>
            <a:r>
              <a:rPr lang="en-US" sz="1800" dirty="0" err="1" smtClean="0"/>
              <a:t>avtalspart</a:t>
            </a:r>
            <a:r>
              <a:rPr lang="en-US" sz="1800" dirty="0" smtClean="0"/>
              <a:t>), 18 </a:t>
            </a:r>
            <a:r>
              <a:rPr lang="en-US" sz="1800" dirty="0" err="1" smtClean="0"/>
              <a:t>kanaler</a:t>
            </a:r>
            <a:r>
              <a:rPr lang="en-US" sz="1800" dirty="0" smtClean="0"/>
              <a:t>?, </a:t>
            </a:r>
            <a:r>
              <a:rPr lang="en-US" sz="1800" dirty="0" err="1" smtClean="0"/>
              <a:t>ingen</a:t>
            </a:r>
            <a:r>
              <a:rPr lang="en-US" sz="1800" dirty="0" smtClean="0"/>
              <a:t> </a:t>
            </a:r>
            <a:r>
              <a:rPr lang="en-US" sz="1800" dirty="0" err="1" smtClean="0"/>
              <a:t>krypteringsavgift</a:t>
            </a:r>
            <a:r>
              <a:rPr lang="en-US" sz="1800" dirty="0" smtClean="0"/>
              <a:t>, “</a:t>
            </a:r>
            <a:r>
              <a:rPr lang="en-US" sz="1800" dirty="0" err="1" smtClean="0"/>
              <a:t>tvilling</a:t>
            </a:r>
            <a:r>
              <a:rPr lang="en-US" sz="1800" dirty="0" smtClean="0"/>
              <a:t>”/”trilling” </a:t>
            </a:r>
            <a:r>
              <a:rPr lang="en-US" sz="1800" dirty="0" err="1" smtClean="0"/>
              <a:t>abonemang</a:t>
            </a:r>
            <a:r>
              <a:rPr lang="en-US" sz="1800" dirty="0" smtClean="0"/>
              <a:t> </a:t>
            </a:r>
            <a:r>
              <a:rPr lang="en-US" sz="1800" dirty="0" err="1" smtClean="0"/>
              <a:t>utan</a:t>
            </a:r>
            <a:r>
              <a:rPr lang="en-US" sz="1800" dirty="0" smtClean="0"/>
              <a:t> extra </a:t>
            </a:r>
            <a:r>
              <a:rPr lang="en-US" sz="1800" dirty="0" err="1" smtClean="0"/>
              <a:t>kostnad</a:t>
            </a:r>
            <a:r>
              <a:rPr lang="en-US" sz="1800" dirty="0" smtClean="0"/>
              <a:t>, </a:t>
            </a:r>
          </a:p>
          <a:p>
            <a:pPr>
              <a:buFont typeface="Constantia" pitchFamily="18" charset="0"/>
              <a:buChar char="+"/>
            </a:pPr>
            <a:endParaRPr lang="en-US" sz="1800" dirty="0" smtClean="0"/>
          </a:p>
          <a:p>
            <a:pPr>
              <a:buFont typeface="Constantia" pitchFamily="18" charset="0"/>
              <a:buChar char="+"/>
            </a:pPr>
            <a:r>
              <a:rPr lang="en-US" sz="1800" dirty="0" err="1" smtClean="0"/>
              <a:t>Relativt</a:t>
            </a:r>
            <a:r>
              <a:rPr lang="en-US" sz="1800" dirty="0" smtClean="0"/>
              <a:t> </a:t>
            </a:r>
            <a:r>
              <a:rPr lang="en-US" sz="1800" dirty="0" err="1" smtClean="0"/>
              <a:t>låg</a:t>
            </a:r>
            <a:r>
              <a:rPr lang="en-US" sz="1800" dirty="0" smtClean="0"/>
              <a:t> </a:t>
            </a:r>
            <a:r>
              <a:rPr lang="en-US" sz="1800" dirty="0" err="1" smtClean="0"/>
              <a:t>anslutningsavgift</a:t>
            </a:r>
            <a:endParaRPr lang="en-US" sz="1800" dirty="0" smtClean="0"/>
          </a:p>
          <a:p>
            <a:pPr>
              <a:buFont typeface="Constantia" pitchFamily="18" charset="0"/>
              <a:buChar char="+"/>
            </a:pPr>
            <a:r>
              <a:rPr lang="en-US" sz="1800" dirty="0" err="1" smtClean="0"/>
              <a:t>Enkel</a:t>
            </a:r>
            <a:r>
              <a:rPr lang="en-US" sz="1800" dirty="0" smtClean="0"/>
              <a:t> </a:t>
            </a:r>
            <a:r>
              <a:rPr lang="en-US" sz="1800" dirty="0" err="1" smtClean="0"/>
              <a:t>övergång</a:t>
            </a:r>
            <a:r>
              <a:rPr lang="en-US" sz="1800" dirty="0" smtClean="0"/>
              <a:t> </a:t>
            </a:r>
            <a:r>
              <a:rPr lang="en-US" sz="1800" dirty="0" err="1" smtClean="0"/>
              <a:t>för</a:t>
            </a:r>
            <a:r>
              <a:rPr lang="en-US" sz="1800" dirty="0" smtClean="0"/>
              <a:t> de </a:t>
            </a:r>
            <a:r>
              <a:rPr lang="en-US" sz="1800" dirty="0" err="1" smtClean="0"/>
              <a:t>som</a:t>
            </a:r>
            <a:r>
              <a:rPr lang="en-US" sz="1800" dirty="0" smtClean="0"/>
              <a:t> </a:t>
            </a:r>
            <a:r>
              <a:rPr lang="en-US" sz="1800" dirty="0" err="1" smtClean="0"/>
              <a:t>har</a:t>
            </a:r>
            <a:r>
              <a:rPr lang="en-US" sz="1800" dirty="0" smtClean="0"/>
              <a:t> </a:t>
            </a:r>
            <a:r>
              <a:rPr lang="en-US" sz="1800" dirty="0" err="1" smtClean="0"/>
              <a:t>Telia</a:t>
            </a:r>
            <a:r>
              <a:rPr lang="en-US" sz="1800" dirty="0" smtClean="0"/>
              <a:t> </a:t>
            </a:r>
            <a:r>
              <a:rPr lang="en-US" sz="1800" dirty="0" err="1" smtClean="0"/>
              <a:t>idag</a:t>
            </a:r>
            <a:endParaRPr lang="en-US" sz="1800" dirty="0" smtClean="0"/>
          </a:p>
          <a:p>
            <a:pPr>
              <a:buFont typeface="Constantia" pitchFamily="18" charset="0"/>
              <a:buChar char="+"/>
            </a:pPr>
            <a:r>
              <a:rPr lang="en-US" sz="1800" dirty="0" smtClean="0"/>
              <a:t>Minimal </a:t>
            </a:r>
            <a:r>
              <a:rPr lang="en-US" sz="1800" dirty="0" err="1" smtClean="0"/>
              <a:t>grävning</a:t>
            </a:r>
            <a:r>
              <a:rPr lang="en-US" sz="1800" dirty="0" smtClean="0"/>
              <a:t> </a:t>
            </a:r>
            <a:r>
              <a:rPr lang="en-US" sz="1800" dirty="0" err="1" smtClean="0"/>
              <a:t>krävs</a:t>
            </a:r>
            <a:endParaRPr lang="en-US" sz="1800" dirty="0" smtClean="0"/>
          </a:p>
          <a:p>
            <a:pPr>
              <a:buFont typeface="Constantia" pitchFamily="18" charset="0"/>
              <a:buChar char="+"/>
            </a:pP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err="1" smtClean="0"/>
              <a:t>Kan</a:t>
            </a:r>
            <a:r>
              <a:rPr lang="en-US" sz="1800" dirty="0" smtClean="0"/>
              <a:t> </a:t>
            </a:r>
            <a:r>
              <a:rPr lang="en-US" sz="1800" dirty="0" err="1" smtClean="0"/>
              <a:t>inte</a:t>
            </a:r>
            <a:r>
              <a:rPr lang="en-US" sz="1800" dirty="0" smtClean="0"/>
              <a:t> </a:t>
            </a:r>
            <a:r>
              <a:rPr lang="en-US" sz="1800" dirty="0" err="1" smtClean="0"/>
              <a:t>konkurrensutsätta</a:t>
            </a:r>
            <a:r>
              <a:rPr lang="en-US" sz="1800" dirty="0" smtClean="0"/>
              <a:t>  KO </a:t>
            </a:r>
            <a:r>
              <a:rPr lang="en-US" sz="1800" dirty="0" err="1" smtClean="0"/>
              <a:t>delen</a:t>
            </a:r>
            <a:r>
              <a:rPr lang="en-US" sz="1800" dirty="0" smtClean="0"/>
              <a:t> </a:t>
            </a:r>
            <a:r>
              <a:rPr lang="en-US" sz="1800" dirty="0" err="1" smtClean="0"/>
              <a:t>efter</a:t>
            </a:r>
            <a:r>
              <a:rPr lang="en-US" sz="1800" dirty="0" smtClean="0"/>
              <a:t> </a:t>
            </a:r>
            <a:r>
              <a:rPr lang="en-US" sz="1800" dirty="0" err="1" smtClean="0"/>
              <a:t>avtalsstiden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err="1" smtClean="0"/>
              <a:t>Förlängning</a:t>
            </a:r>
            <a:r>
              <a:rPr lang="en-US" sz="1800" dirty="0" smtClean="0"/>
              <a:t> </a:t>
            </a:r>
            <a:r>
              <a:rPr lang="en-US" sz="1800" dirty="0" err="1" smtClean="0"/>
              <a:t>av</a:t>
            </a:r>
            <a:r>
              <a:rPr lang="en-US" sz="1800" dirty="0" smtClean="0"/>
              <a:t> </a:t>
            </a:r>
            <a:r>
              <a:rPr lang="en-US" sz="1800" dirty="0" err="1" smtClean="0"/>
              <a:t>gällande</a:t>
            </a:r>
            <a:r>
              <a:rPr lang="en-US" sz="1800" dirty="0" smtClean="0"/>
              <a:t> </a:t>
            </a:r>
            <a:r>
              <a:rPr lang="en-US" sz="1800" dirty="0" err="1" smtClean="0"/>
              <a:t>avtal</a:t>
            </a:r>
            <a:r>
              <a:rPr lang="en-US" sz="1800" dirty="0" smtClean="0"/>
              <a:t>, </a:t>
            </a:r>
            <a:r>
              <a:rPr lang="en-US" sz="1800" dirty="0" err="1" smtClean="0"/>
              <a:t>nytt</a:t>
            </a:r>
            <a:r>
              <a:rPr lang="en-US" sz="1800" dirty="0" smtClean="0"/>
              <a:t> </a:t>
            </a:r>
            <a:r>
              <a:rPr lang="en-US" sz="1800" dirty="0" err="1" smtClean="0"/>
              <a:t>erbjudande</a:t>
            </a:r>
            <a:r>
              <a:rPr lang="en-US" sz="1800" dirty="0" smtClean="0"/>
              <a:t> </a:t>
            </a:r>
            <a:r>
              <a:rPr lang="en-US" sz="1800" dirty="0" err="1" smtClean="0"/>
              <a:t>eller</a:t>
            </a:r>
            <a:r>
              <a:rPr lang="en-US" sz="1800" dirty="0" smtClean="0"/>
              <a:t> </a:t>
            </a:r>
            <a:r>
              <a:rPr lang="en-US" sz="1800" dirty="0" err="1" smtClean="0"/>
              <a:t>öppen</a:t>
            </a:r>
            <a:r>
              <a:rPr lang="en-US" sz="1800" dirty="0" smtClean="0"/>
              <a:t> fiber?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inte</a:t>
            </a:r>
            <a:r>
              <a:rPr lang="en-US" sz="1800" dirty="0"/>
              <a:t> </a:t>
            </a:r>
            <a:r>
              <a:rPr lang="en-US" sz="1800" dirty="0" err="1"/>
              <a:t>välja</a:t>
            </a:r>
            <a:r>
              <a:rPr lang="en-US" sz="1800" dirty="0"/>
              <a:t>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 smtClean="0"/>
              <a:t>bara</a:t>
            </a:r>
            <a:r>
              <a:rPr lang="en-US" sz="1800" dirty="0" smtClean="0"/>
              <a:t> </a:t>
            </a:r>
            <a:r>
              <a:rPr lang="en-US" sz="1800" dirty="0" err="1" smtClean="0"/>
              <a:t>ansluta</a:t>
            </a:r>
            <a:r>
              <a:rPr lang="en-US" sz="1800" dirty="0" smtClean="0"/>
              <a:t> </a:t>
            </a:r>
            <a:r>
              <a:rPr lang="en-US" sz="1800" dirty="0" err="1" smtClean="0"/>
              <a:t>fibern</a:t>
            </a:r>
            <a:r>
              <a:rPr lang="en-US" sz="1800" dirty="0" smtClean="0"/>
              <a:t> till </a:t>
            </a:r>
            <a:r>
              <a:rPr lang="en-US" sz="1800" dirty="0" err="1" smtClean="0"/>
              <a:t>fastigheten</a:t>
            </a:r>
            <a:endParaRPr lang="en-US" sz="1800" dirty="0" smtClean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 typeface="Constantia" pitchFamily="18" charset="0"/>
              <a:buChar char="*"/>
            </a:pPr>
            <a:endParaRPr lang="en-US" sz="1800" i="1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82596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rfkl.se/Documents/IT/bredband/Bilder/Hur%20l%c3%a5ngt%20n%c3%a5r%204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517294" cy="4725144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323528" y="5059050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Mobilt bredband</a:t>
            </a:r>
          </a:p>
          <a:p>
            <a:r>
              <a:rPr lang="sv-SE" dirty="0" smtClean="0"/>
              <a:t>Mobilmasterna kräver en bra fiberanslutning för att ge god täckning. </a:t>
            </a:r>
          </a:p>
          <a:p>
            <a:r>
              <a:rPr lang="sv-SE" dirty="0" smtClean="0"/>
              <a:t>Det krävs många master för att få en bra 4G-täckning och hastigheten sjunker snabbt med avståndet. För att 4G täckningen skall ge någorlunda god kapacitet behövs master med ca 500 meters avstånd</a:t>
            </a:r>
            <a:r>
              <a:rPr lang="sv-SE" b="1" dirty="0" smtClean="0"/>
              <a:t>. </a:t>
            </a:r>
          </a:p>
          <a:p>
            <a:r>
              <a:rPr lang="sv-SE" dirty="0" smtClean="0"/>
              <a:t>Mobiltekniken innebär också att kapaciteten delas mellan flera användare. </a:t>
            </a:r>
            <a:endParaRPr lang="sv-S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5167</TotalTime>
  <Words>293</Words>
  <Application>Microsoft Office PowerPoint</Application>
  <PresentationFormat>Bildspel på skärmen (4:3)</PresentationFormat>
  <Paragraphs>69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Flow</vt:lpstr>
      <vt:lpstr>Äga eget nät - Ted Flink/Q-com</vt:lpstr>
      <vt:lpstr>Telia - kollektiv anslutning</vt:lpstr>
      <vt:lpstr>Bild 3</vt:lpstr>
    </vt:vector>
  </TitlesOfParts>
  <Company>Ascom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Uddared Fiber</dc:title>
  <dc:creator>Ulrik Lindgren</dc:creator>
  <cp:lastModifiedBy>Anders</cp:lastModifiedBy>
  <cp:revision>131</cp:revision>
  <dcterms:created xsi:type="dcterms:W3CDTF">2013-05-21T13:14:34Z</dcterms:created>
  <dcterms:modified xsi:type="dcterms:W3CDTF">2014-03-20T14:32:23Z</dcterms:modified>
</cp:coreProperties>
</file>